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58" r:id="rId6"/>
    <p:sldId id="259" r:id="rId7"/>
    <p:sldId id="264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9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5731-6FAD-4844-B35C-6F795F78B73C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E4E1-56EC-4030-A5D8-9FB4C1C94E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5731-6FAD-4844-B35C-6F795F78B73C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E4E1-56EC-4030-A5D8-9FB4C1C94E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5731-6FAD-4844-B35C-6F795F78B73C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E4E1-56EC-4030-A5D8-9FB4C1C94E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5731-6FAD-4844-B35C-6F795F78B73C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E4E1-56EC-4030-A5D8-9FB4C1C94E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5731-6FAD-4844-B35C-6F795F78B73C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E4E1-56EC-4030-A5D8-9FB4C1C94E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5731-6FAD-4844-B35C-6F795F78B73C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E4E1-56EC-4030-A5D8-9FB4C1C94E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5731-6FAD-4844-B35C-6F795F78B73C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E4E1-56EC-4030-A5D8-9FB4C1C94E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5731-6FAD-4844-B35C-6F795F78B73C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E4E1-56EC-4030-A5D8-9FB4C1C94E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5731-6FAD-4844-B35C-6F795F78B73C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E4E1-56EC-4030-A5D8-9FB4C1C94E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5731-6FAD-4844-B35C-6F795F78B73C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E4E1-56EC-4030-A5D8-9FB4C1C94E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5731-6FAD-4844-B35C-6F795F78B73C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E4E1-56EC-4030-A5D8-9FB4C1C94E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0D5731-6FAD-4844-B35C-6F795F78B73C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6E4E1-56EC-4030-A5D8-9FB4C1C94E2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27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290"/>
            <a:ext cx="9055080" cy="607223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5720" y="3071810"/>
            <a:ext cx="392909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ВИКТОРИНА по ИЗО для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5400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 </a:t>
            </a:r>
            <a:r>
              <a:rPr lang="ru-RU" sz="5400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группы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НАЗОВИТЕ ВИДЫ ИЗОБРАЗИТЕЛЬНОГО ИСКУССТВА </a:t>
            </a:r>
            <a:endParaRPr lang="ru-RU" dirty="0"/>
          </a:p>
        </p:txBody>
      </p:sp>
      <p:pic>
        <p:nvPicPr>
          <p:cNvPr id="4" name="Рисунок 3" descr="004.jpg"/>
          <p:cNvPicPr>
            <a:picLocks noChangeAspect="1"/>
          </p:cNvPicPr>
          <p:nvPr/>
        </p:nvPicPr>
        <p:blipFill>
          <a:blip r:embed="rId2"/>
          <a:srcRect l="14844" t="66667" r="53906" b="3125"/>
          <a:stretch>
            <a:fillRect/>
          </a:stretch>
        </p:blipFill>
        <p:spPr>
          <a:xfrm>
            <a:off x="214282" y="1500174"/>
            <a:ext cx="3350196" cy="2428892"/>
          </a:xfrm>
          <a:prstGeom prst="rect">
            <a:avLst/>
          </a:prstGeom>
        </p:spPr>
      </p:pic>
      <p:pic>
        <p:nvPicPr>
          <p:cNvPr id="5" name="Рисунок 4" descr="slide-1.jpg"/>
          <p:cNvPicPr>
            <a:picLocks noChangeAspect="1"/>
          </p:cNvPicPr>
          <p:nvPr/>
        </p:nvPicPr>
        <p:blipFill>
          <a:blip r:embed="rId3"/>
          <a:srcRect l="70600" t="50000" r="5367" b="4164"/>
          <a:stretch>
            <a:fillRect/>
          </a:stretch>
        </p:blipFill>
        <p:spPr>
          <a:xfrm>
            <a:off x="4000496" y="1500174"/>
            <a:ext cx="1714512" cy="2449304"/>
          </a:xfrm>
          <a:prstGeom prst="rect">
            <a:avLst/>
          </a:prstGeom>
        </p:spPr>
      </p:pic>
      <p:pic>
        <p:nvPicPr>
          <p:cNvPr id="8" name="Рисунок 7" descr="090.jpg"/>
          <p:cNvPicPr>
            <a:picLocks noChangeAspect="1"/>
          </p:cNvPicPr>
          <p:nvPr/>
        </p:nvPicPr>
        <p:blipFill>
          <a:blip r:embed="rId4"/>
          <a:srcRect l="3906" t="34375" r="70313" b="20833"/>
          <a:stretch>
            <a:fillRect/>
          </a:stretch>
        </p:blipFill>
        <p:spPr>
          <a:xfrm>
            <a:off x="6715140" y="1500174"/>
            <a:ext cx="1830806" cy="2385596"/>
          </a:xfrm>
          <a:prstGeom prst="rect">
            <a:avLst/>
          </a:prstGeom>
        </p:spPr>
      </p:pic>
      <p:pic>
        <p:nvPicPr>
          <p:cNvPr id="9" name="Рисунок 8" descr="img4.jpg"/>
          <p:cNvPicPr>
            <a:picLocks noChangeAspect="1"/>
          </p:cNvPicPr>
          <p:nvPr/>
        </p:nvPicPr>
        <p:blipFill>
          <a:blip r:embed="rId5"/>
          <a:srcRect l="3125" t="77084" r="77344" b="3125"/>
          <a:stretch>
            <a:fillRect/>
          </a:stretch>
        </p:blipFill>
        <p:spPr>
          <a:xfrm>
            <a:off x="2928926" y="4357694"/>
            <a:ext cx="2537929" cy="1928826"/>
          </a:xfrm>
          <a:prstGeom prst="rect">
            <a:avLst/>
          </a:prstGeom>
        </p:spPr>
      </p:pic>
      <p:pic>
        <p:nvPicPr>
          <p:cNvPr id="12" name="Рисунок 11" descr="img4.jpg"/>
          <p:cNvPicPr>
            <a:picLocks noChangeAspect="1"/>
          </p:cNvPicPr>
          <p:nvPr/>
        </p:nvPicPr>
        <p:blipFill>
          <a:blip r:embed="rId5"/>
          <a:srcRect l="29687" t="54167" r="47656" b="27083"/>
          <a:stretch>
            <a:fillRect/>
          </a:stretch>
        </p:blipFill>
        <p:spPr>
          <a:xfrm>
            <a:off x="6143636" y="4500570"/>
            <a:ext cx="2532080" cy="1571636"/>
          </a:xfrm>
          <a:prstGeom prst="rect">
            <a:avLst/>
          </a:prstGeom>
        </p:spPr>
      </p:pic>
      <p:pic>
        <p:nvPicPr>
          <p:cNvPr id="14" name="Рисунок 13" descr="slide_20.jpg"/>
          <p:cNvPicPr>
            <a:picLocks noChangeAspect="1"/>
          </p:cNvPicPr>
          <p:nvPr/>
        </p:nvPicPr>
        <p:blipFill>
          <a:blip r:embed="rId6"/>
          <a:srcRect l="21875" t="33333" r="22656" b="7291"/>
          <a:stretch>
            <a:fillRect/>
          </a:stretch>
        </p:blipFill>
        <p:spPr>
          <a:xfrm>
            <a:off x="214282" y="4357694"/>
            <a:ext cx="2286016" cy="183525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500166" y="4000504"/>
            <a:ext cx="1376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1скульптура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564478" y="3929066"/>
            <a:ext cx="2579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2иконопись живопись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715140" y="4000504"/>
            <a:ext cx="1830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214282" y="6429396"/>
            <a:ext cx="2485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4натюрморт живопись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2928925" y="6286520"/>
            <a:ext cx="2537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6143636" y="6143644"/>
            <a:ext cx="2532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 пейзаж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ФИЛФОРД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200" b="1" dirty="0" smtClean="0"/>
              <a:t>Задание.</a:t>
            </a:r>
            <a:r>
              <a:rPr lang="ru-RU" sz="2200" dirty="0" smtClean="0"/>
              <a:t> Найди название восьми предметов для рисования.</a:t>
            </a:r>
            <a:br>
              <a:rPr lang="ru-RU" sz="2200" dirty="0" smtClean="0"/>
            </a:br>
            <a:endParaRPr lang="ru-RU" sz="2200" dirty="0"/>
          </a:p>
        </p:txBody>
      </p:sp>
      <p:pic>
        <p:nvPicPr>
          <p:cNvPr id="6" name="Содержимое 5" descr="175467__drawing-city-buildings-houses-lanterns-rainbow_p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600200"/>
            <a:ext cx="8407275" cy="5257800"/>
          </a:xfr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6276077"/>
              </p:ext>
            </p:extLst>
          </p:nvPr>
        </p:nvGraphicFramePr>
        <p:xfrm>
          <a:off x="928662" y="1071546"/>
          <a:ext cx="7500988" cy="4857785"/>
        </p:xfrm>
        <a:graphic>
          <a:graphicData uri="http://schemas.openxmlformats.org/drawingml/2006/table">
            <a:tbl>
              <a:tblPr/>
              <a:tblGrid>
                <a:gridCol w="692767"/>
                <a:gridCol w="756469"/>
                <a:gridCol w="756469"/>
                <a:gridCol w="756469"/>
                <a:gridCol w="756469"/>
                <a:gridCol w="756469"/>
                <a:gridCol w="756469"/>
                <a:gridCol w="756469"/>
                <a:gridCol w="756469"/>
                <a:gridCol w="756469"/>
              </a:tblGrid>
              <a:tr h="663336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3336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х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3336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Calibri"/>
                          <a:ea typeface="Calibri"/>
                          <a:cs typeface="Times New Roman"/>
                        </a:rPr>
                        <a:t>ш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3336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6272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1615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ш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Calibri"/>
                          <a:ea typeface="Calibri"/>
                          <a:cs typeface="Times New Roman"/>
                        </a:rPr>
                        <a:t>ь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6554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б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ts val="1370"/>
              </a:lnSpc>
              <a:spcBef>
                <a:spcPct val="20000"/>
              </a:spcBef>
            </a:pPr>
            <a:r>
              <a:rPr lang="ru-RU" sz="2800" b="1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Разноцветная викторина</a:t>
            </a:r>
            <a:r>
              <a:rPr lang="ru-RU" sz="2800" dirty="0">
                <a:solidFill>
                  <a:srgbClr val="7030A0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sz="2800" dirty="0" smtClean="0">
                <a:solidFill>
                  <a:srgbClr val="7030A0"/>
                </a:solidFill>
                <a:latin typeface="Arial"/>
                <a:ea typeface="Times New Roman"/>
                <a:cs typeface="Times New Roman"/>
              </a:rPr>
              <a:t/>
            </a:r>
            <a:br>
              <a:rPr lang="ru-RU" sz="2800" dirty="0" smtClean="0">
                <a:solidFill>
                  <a:srgbClr val="7030A0"/>
                </a:solidFill>
                <a:latin typeface="Arial"/>
                <a:ea typeface="Times New Roman"/>
                <a:cs typeface="Times New Roman"/>
              </a:rPr>
            </a:br>
            <a:r>
              <a:rPr lang="ru-RU" sz="2800" dirty="0">
                <a:solidFill>
                  <a:srgbClr val="7030A0"/>
                </a:solidFill>
                <a:latin typeface="Arial"/>
                <a:ea typeface="Times New Roman"/>
                <a:cs typeface="Times New Roman"/>
              </a:rPr>
              <a:t/>
            </a:r>
            <a:br>
              <a:rPr lang="ru-RU" sz="2800" dirty="0">
                <a:solidFill>
                  <a:srgbClr val="7030A0"/>
                </a:solidFill>
                <a:latin typeface="Arial"/>
                <a:ea typeface="Times New Roman"/>
                <a:cs typeface="Times New Roman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для </a:t>
            </a:r>
            <a:r>
              <a:rPr lang="ru-RU" sz="2800" b="1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любознательных.</a:t>
            </a:r>
            <a:r>
              <a:rPr lang="ru-RU" sz="2800" dirty="0">
                <a:solidFill>
                  <a:srgbClr val="7030A0"/>
                </a:solidFill>
                <a:ea typeface="Calibri"/>
                <a:cs typeface="Times New Roman"/>
              </a:rPr>
              <a:t/>
            </a:r>
            <a:br>
              <a:rPr lang="ru-RU" sz="2800" dirty="0">
                <a:solidFill>
                  <a:srgbClr val="7030A0"/>
                </a:solidFill>
                <a:ea typeface="Calibri"/>
                <a:cs typeface="Times New Roman"/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Какого цвета икра у горбуши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Какой цвет приписывают ужасной тоске или скуке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Наши зелёные друзья - это... что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Какого цвета кровь у скорпионов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5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Подскажите «цветное» название гриба боровика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6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Шарик какого цвета Винни-Пух выбрал для полёта за мёдом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7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Злой волшебницей какой страны была в сказке «Волшебник Изумрудного города» </a:t>
            </a:r>
            <a:r>
              <a:rPr lang="ru-RU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Бастинда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8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Какого цвета был гусь Мартин в сказке о путешествии Нильса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19.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Кашу из какой крупы на Руси называли чёрной кашей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ru-RU" smtClean="0">
                <a:solidFill>
                  <a:srgbClr val="000000"/>
                </a:solidFill>
                <a:latin typeface="Times New Roman"/>
                <a:ea typeface="Times New Roman"/>
              </a:rPr>
              <a:t>10.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Красную или зелёную краску можно получить из цветков зверобоя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?</a:t>
            </a:r>
            <a:endParaRPr lang="ru-RU" dirty="0"/>
          </a:p>
        </p:txBody>
      </p:sp>
      <p:pic>
        <p:nvPicPr>
          <p:cNvPr id="1026" name="Picture 2" descr="F:\ШКОЛА МАСТЕРОВ\ДЕТИ\umbrella-stock-illustration_csp5278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91335"/>
            <a:ext cx="1098574" cy="16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8488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СОСТАВЬ КАРТИНУ</a:t>
            </a:r>
            <a:endParaRPr lang="ru-RU" dirty="0"/>
          </a:p>
        </p:txBody>
      </p:sp>
      <p:pic>
        <p:nvPicPr>
          <p:cNvPr id="5" name="Рисунок 4" descr="6402.jpg"/>
          <p:cNvPicPr>
            <a:picLocks noChangeAspect="1"/>
          </p:cNvPicPr>
          <p:nvPr/>
        </p:nvPicPr>
        <p:blipFill>
          <a:blip r:embed="rId2" cstate="print"/>
          <a:srcRect l="35151" t="8333" r="33801" b="59375"/>
          <a:stretch>
            <a:fillRect/>
          </a:stretch>
        </p:blipFill>
        <p:spPr>
          <a:xfrm>
            <a:off x="6537724" y="4194521"/>
            <a:ext cx="1959383" cy="2317695"/>
          </a:xfrm>
          <a:prstGeom prst="rect">
            <a:avLst/>
          </a:prstGeom>
        </p:spPr>
      </p:pic>
      <p:pic>
        <p:nvPicPr>
          <p:cNvPr id="14" name="Рисунок 13" descr="66047083_Konstantin_Makovsky__woman_in_a_Russian_dress.jpg"/>
          <p:cNvPicPr>
            <a:picLocks noChangeAspect="1"/>
          </p:cNvPicPr>
          <p:nvPr/>
        </p:nvPicPr>
        <p:blipFill rotWithShape="1">
          <a:blip r:embed="rId3"/>
          <a:srcRect l="9965" t="43151" r="7823" b="3124"/>
          <a:stretch/>
        </p:blipFill>
        <p:spPr>
          <a:xfrm>
            <a:off x="3207627" y="4223859"/>
            <a:ext cx="2965915" cy="23176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7" r="16794" b="54103"/>
          <a:stretch/>
        </p:blipFill>
        <p:spPr>
          <a:xfrm>
            <a:off x="2051720" y="1260704"/>
            <a:ext cx="2141389" cy="24014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5" r="28219" b="63103"/>
          <a:stretch/>
        </p:blipFill>
        <p:spPr>
          <a:xfrm>
            <a:off x="4316486" y="1321596"/>
            <a:ext cx="2045141" cy="23377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04" t="562" r="18408" b="21128"/>
          <a:stretch/>
        </p:blipFill>
        <p:spPr>
          <a:xfrm>
            <a:off x="452927" y="4273976"/>
            <a:ext cx="2324456" cy="22878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3" t="5085" r="29810" b="47457"/>
          <a:stretch/>
        </p:blipFill>
        <p:spPr>
          <a:xfrm>
            <a:off x="179512" y="1341456"/>
            <a:ext cx="1728193" cy="24008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90" t="10082" r="35122" b="56244"/>
          <a:stretch/>
        </p:blipFill>
        <p:spPr>
          <a:xfrm>
            <a:off x="6504270" y="1268761"/>
            <a:ext cx="2020763" cy="23933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ВАМ НУЖНО УБРАТЬ  ЛИШНЕЕ</a:t>
            </a:r>
            <a:endParaRPr lang="ru-RU" dirty="0"/>
          </a:p>
        </p:txBody>
      </p:sp>
      <p:pic>
        <p:nvPicPr>
          <p:cNvPr id="4" name="Рисунок 3" descr="repin-zaporozhc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428736"/>
            <a:ext cx="2876861" cy="1697348"/>
          </a:xfrm>
          <a:prstGeom prst="rect">
            <a:avLst/>
          </a:prstGeom>
        </p:spPr>
      </p:pic>
      <p:pic>
        <p:nvPicPr>
          <p:cNvPr id="5" name="Рисунок 4" descr="77429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554" y="1428736"/>
            <a:ext cx="2586693" cy="1785950"/>
          </a:xfrm>
          <a:prstGeom prst="rect">
            <a:avLst/>
          </a:prstGeom>
        </p:spPr>
      </p:pic>
      <p:pic>
        <p:nvPicPr>
          <p:cNvPr id="6" name="Рисунок 5" descr="repin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2197" y="1464475"/>
            <a:ext cx="2686037" cy="1678773"/>
          </a:xfrm>
          <a:prstGeom prst="rect">
            <a:avLst/>
          </a:prstGeom>
        </p:spPr>
      </p:pic>
      <p:pic>
        <p:nvPicPr>
          <p:cNvPr id="7" name="Рисунок 6" descr="иван грозный и его сын иван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14546" y="3929066"/>
            <a:ext cx="2643174" cy="1761428"/>
          </a:xfrm>
          <a:prstGeom prst="rect">
            <a:avLst/>
          </a:prstGeom>
        </p:spPr>
      </p:pic>
      <p:pic>
        <p:nvPicPr>
          <p:cNvPr id="8" name="Рисунок 7" descr="48475f4e1f4e25532dabfe27181299ad--ilya-repin-paths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720" y="3643314"/>
            <a:ext cx="1690680" cy="2151775"/>
          </a:xfrm>
          <a:prstGeom prst="rect">
            <a:avLst/>
          </a:prstGeom>
        </p:spPr>
      </p:pic>
      <p:pic>
        <p:nvPicPr>
          <p:cNvPr id="9" name="Рисунок 8" descr="d2935bfb752b50d706b6c8c1404w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72066" y="3714752"/>
            <a:ext cx="1700904" cy="2214578"/>
          </a:xfrm>
          <a:prstGeom prst="rect">
            <a:avLst/>
          </a:prstGeom>
        </p:spPr>
      </p:pic>
      <p:pic>
        <p:nvPicPr>
          <p:cNvPr id="10" name="Рисунок 9" descr="Садко--1876_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00892" y="3643314"/>
            <a:ext cx="1666637" cy="235745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 фрагменту узнай картину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47" r="60491" b="43969"/>
          <a:stretch/>
        </p:blipFill>
        <p:spPr>
          <a:xfrm>
            <a:off x="2698379" y="1556792"/>
            <a:ext cx="3819323" cy="4960311"/>
          </a:xfrm>
        </p:spPr>
      </p:pic>
    </p:spTree>
    <p:extLst>
      <p:ext uri="{BB962C8B-B14F-4D97-AF65-F5344CB8AC3E}">
        <p14:creationId xmlns:p14="http://schemas.microsoft.com/office/powerpoint/2010/main" val="2608551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Терминологический  диктант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525963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sz="3400" b="1" dirty="0" smtClean="0"/>
              <a:t>Задание. </a:t>
            </a:r>
            <a:r>
              <a:rPr lang="ru-RU" sz="3400" dirty="0" smtClean="0"/>
              <a:t>Вставьте в текст пропущенные слова.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Небольшая тонкая дощечка с вырезом для большого пальца, на которой живописец смешивает краски, </a:t>
            </a:r>
            <a:r>
              <a:rPr lang="ru-RU" smtClean="0"/>
              <a:t>называется ____________</a:t>
            </a:r>
            <a:endParaRPr lang="ru-RU" dirty="0" smtClean="0"/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Материал, изготовляемый из равномерно обожженных тонких веток, называется ________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Сухие, мягкие, цветные мелки в изобразительном искусстве называют _________________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Акварель – это _________________________________________________________________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Краски, состоящие из тонко растертых пигментов с </a:t>
            </a:r>
            <a:r>
              <a:rPr lang="ru-RU" dirty="0" err="1" smtClean="0"/>
              <a:t>водно</a:t>
            </a:r>
            <a:r>
              <a:rPr lang="ru-RU" dirty="0" smtClean="0"/>
              <a:t> - клеевым связующим и примесью белил, называются _________________________________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err="1" smtClean="0"/>
              <a:t>____________этот</a:t>
            </a:r>
            <a:r>
              <a:rPr lang="ru-RU" dirty="0" smtClean="0"/>
              <a:t> материал для письма и рисования, изготовляемый из древесной или тряпичной массы.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Холст – это </a:t>
            </a:r>
            <a:r>
              <a:rPr lang="ru-RU" dirty="0" err="1" smtClean="0"/>
              <a:t>_________________ткань</a:t>
            </a:r>
            <a:r>
              <a:rPr lang="ru-RU" dirty="0" smtClean="0"/>
              <a:t>, на которой пишут __________________.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_______________ - подставка для подрамника с холстом, на котором художники пишут картины.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Пучок щетины, волос на рукоятке для нанесения клея или краски на что-нибудь </a:t>
            </a:r>
            <a:r>
              <a:rPr lang="ru-RU" dirty="0" err="1" smtClean="0"/>
              <a:t>называется______________</a:t>
            </a:r>
            <a:r>
              <a:rPr lang="ru-RU" dirty="0" smtClean="0"/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err="1" smtClean="0"/>
              <a:t>__________________-это</a:t>
            </a:r>
            <a:r>
              <a:rPr lang="ru-RU" dirty="0" smtClean="0"/>
              <a:t> графитная палочка, обычно оправленная в дерево.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Ластик –это предмет, предназначенный для _____________________________________.</a:t>
            </a:r>
          </a:p>
          <a:p>
            <a:pPr marL="514350" indent="-514350">
              <a:buNone/>
            </a:pPr>
            <a:r>
              <a:rPr lang="ru-RU" dirty="0" smtClean="0"/>
              <a:t> 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357</Words>
  <Application>Microsoft Office PowerPoint</Application>
  <PresentationFormat>Экран (4:3)</PresentationFormat>
  <Paragraphs>109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НАЗОВИТЕ ВИДЫ ИЗОБРАЗИТЕЛЬНОГО ИСКУССТВА </vt:lpstr>
      <vt:lpstr>ФИЛФОРД Задание. Найди название восьми предметов для рисования. </vt:lpstr>
      <vt:lpstr>Разноцветная викторина   для любознательных. </vt:lpstr>
      <vt:lpstr>СОСТАВЬ КАРТИНУ</vt:lpstr>
      <vt:lpstr>ВАМ НУЖНО УБРАТЬ  ЛИШНЕЕ</vt:lpstr>
      <vt:lpstr>По фрагменту узнай картину</vt:lpstr>
      <vt:lpstr>Терминологический  диктант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</dc:creator>
  <cp:lastModifiedBy>Технология</cp:lastModifiedBy>
  <cp:revision>33</cp:revision>
  <dcterms:created xsi:type="dcterms:W3CDTF">2018-04-21T10:23:20Z</dcterms:created>
  <dcterms:modified xsi:type="dcterms:W3CDTF">2020-02-19T03:58:34Z</dcterms:modified>
</cp:coreProperties>
</file>